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"/>
  </p:notesMasterIdLst>
  <p:sldIdLst>
    <p:sldId id="262" r:id="rId2"/>
    <p:sldId id="259" r:id="rId3"/>
    <p:sldId id="260" r:id="rId4"/>
    <p:sldId id="261" r:id="rId5"/>
    <p:sldId id="258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5D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4BDA0F-77AA-4028-9FA2-802D2CAC2F6F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9EE4D9-0452-4C95-978D-9B5C45FF8B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005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C5C2B-C88D-44F4-B648-3BF92A3CDB8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924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29D93-F78A-4E42-9C5F-370509C4AE5E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43A0D-82B4-469E-9CE0-C8366FF4F0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7895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29D93-F78A-4E42-9C5F-370509C4AE5E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43A0D-82B4-469E-9CE0-C8366FF4F0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964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29D93-F78A-4E42-9C5F-370509C4AE5E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43A0D-82B4-469E-9CE0-C8366FF4F0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524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29D93-F78A-4E42-9C5F-370509C4AE5E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43A0D-82B4-469E-9CE0-C8366FF4F0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162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29D93-F78A-4E42-9C5F-370509C4AE5E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43A0D-82B4-469E-9CE0-C8366FF4F0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8326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29D93-F78A-4E42-9C5F-370509C4AE5E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43A0D-82B4-469E-9CE0-C8366FF4F0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647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29D93-F78A-4E42-9C5F-370509C4AE5E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43A0D-82B4-469E-9CE0-C8366FF4F0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4701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29D93-F78A-4E42-9C5F-370509C4AE5E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43A0D-82B4-469E-9CE0-C8366FF4F0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194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29D93-F78A-4E42-9C5F-370509C4AE5E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43A0D-82B4-469E-9CE0-C8366FF4F0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9609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29D93-F78A-4E42-9C5F-370509C4AE5E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43A0D-82B4-469E-9CE0-C8366FF4F0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0950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29D93-F78A-4E42-9C5F-370509C4AE5E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43A0D-82B4-469E-9CE0-C8366FF4F0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1243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29D93-F78A-4E42-9C5F-370509C4AE5E}" type="datetimeFigureOut">
              <a:rPr lang="ru-RU" smtClean="0"/>
              <a:t>10.04.2024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43A0D-82B4-469E-9CE0-C8366FF4F0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165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5D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183"/>
          <a:stretch/>
        </p:blipFill>
        <p:spPr>
          <a:xfrm>
            <a:off x="7871178" y="0"/>
            <a:ext cx="4320822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5587" y="801914"/>
            <a:ext cx="6400992" cy="504056"/>
          </a:xfrm>
        </p:spPr>
        <p:txBody>
          <a:bodyPr>
            <a:normAutofit fontScale="90000"/>
          </a:bodyPr>
          <a:lstStyle/>
          <a:p>
            <a:pPr marL="182880"/>
            <a:r>
              <a:rPr lang="ru-RU" sz="1600" dirty="0">
                <a:solidFill>
                  <a:schemeClr val="bg1"/>
                </a:solidFill>
                <a:latin typeface="Century Gothic (Заголовки)"/>
                <a:cs typeface="Times New Roman" panose="02020603050405020304" pitchFamily="18" charset="0"/>
              </a:rPr>
              <a:t>ФЕДЕРАЛЬНОЕ БЮДЖЕТНОЕ УЧРЕЖДЕНИЕ ЗДРАВООХРАНЕНИЯ «ЦЕНТР ГИГИЕНЫ И ЭПИДЕМИОЛОГИИ В ТЮМЕНСКОЙ ОБЛАСТИ»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95852" y="4106148"/>
            <a:ext cx="5953847" cy="1317656"/>
          </a:xfrm>
          <a:solidFill>
            <a:srgbClr val="235D91">
              <a:alpha val="0"/>
            </a:srgbClr>
          </a:solidFill>
        </p:spPr>
        <p:txBody>
          <a:bodyPr>
            <a:noAutofit/>
          </a:bodyPr>
          <a:lstStyle/>
          <a:p>
            <a:pPr marL="354013" indent="98425"/>
            <a:r>
              <a:rPr lang="ru-RU" sz="2800" dirty="0" smtClean="0">
                <a:solidFill>
                  <a:schemeClr val="bg1"/>
                </a:solidFill>
                <a:latin typeface="Century Gothic (Заголовки)"/>
              </a:rPr>
              <a:t>Обзор внесенных изменений в сфере защиты прав потребителей за 2023 год</a:t>
            </a:r>
            <a:r>
              <a:rPr lang="ru-RU" sz="2800" dirty="0" smtClean="0">
                <a:solidFill>
                  <a:srgbClr val="235D91"/>
                </a:solidFill>
                <a:latin typeface="Century Gothic (Заголовки)"/>
              </a:rPr>
              <a:t>у</a:t>
            </a: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671" y="503412"/>
            <a:ext cx="820900" cy="940220"/>
          </a:xfrm>
          <a:prstGeom prst="rect">
            <a:avLst/>
          </a:prstGeom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5231904" y="6237312"/>
            <a:ext cx="1368152" cy="28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err="1" smtClean="0">
                <a:solidFill>
                  <a:schemeClr val="bg1"/>
                </a:solidFill>
                <a:latin typeface="Century Gothic (Заголовки)"/>
                <a:cs typeface="Times New Roman" panose="02020603050405020304" pitchFamily="18" charset="0"/>
              </a:rPr>
              <a:t>г.Тюмень</a:t>
            </a:r>
            <a:r>
              <a:rPr lang="ru-RU" sz="1000" dirty="0" smtClean="0">
                <a:solidFill>
                  <a:schemeClr val="bg1"/>
                </a:solidFill>
                <a:latin typeface="Century Gothic (Заголовки)"/>
                <a:cs typeface="Times New Roman" panose="02020603050405020304" pitchFamily="18" charset="0"/>
              </a:rPr>
              <a:t>, 2024 год</a:t>
            </a:r>
            <a:endParaRPr lang="ru-RU" sz="1000" dirty="0">
              <a:solidFill>
                <a:schemeClr val="bg1"/>
              </a:solidFill>
              <a:latin typeface="Century Gothic (Заголовки)"/>
              <a:cs typeface="Times New Roman" panose="02020603050405020304" pitchFamily="18" charset="0"/>
            </a:endParaRPr>
          </a:p>
          <a:p>
            <a:pPr algn="ctr"/>
            <a:endParaRPr lang="ru-RU" sz="3200" dirty="0"/>
          </a:p>
          <a:p>
            <a:pPr algn="ctr"/>
            <a:endParaRPr lang="ru-RU" sz="3200" dirty="0"/>
          </a:p>
          <a:p>
            <a:pPr algn="ctr"/>
            <a:endParaRPr lang="ru-RU" sz="3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771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8310" y="449272"/>
            <a:ext cx="10058400" cy="1659617"/>
          </a:xfrm>
        </p:spPr>
        <p:txBody>
          <a:bodyPr>
            <a:noAutofit/>
          </a:bodyPr>
          <a:lstStyle/>
          <a:p>
            <a:r>
              <a:rPr lang="ru-RU" sz="2500" dirty="0" smtClean="0">
                <a:solidFill>
                  <a:srgbClr val="235D91"/>
                </a:solidFill>
                <a:latin typeface="Century Gothic (Заголовки)"/>
              </a:rPr>
              <a:t>УТВЕРЖДЕН </a:t>
            </a:r>
            <a:r>
              <a:rPr lang="ru-RU" sz="2500" u="sng" dirty="0" smtClean="0">
                <a:solidFill>
                  <a:srgbClr val="235D91"/>
                </a:solidFill>
                <a:latin typeface="Century Gothic (Заголовки)"/>
              </a:rPr>
              <a:t>ПЕРЕЧЕНЬ </a:t>
            </a:r>
            <a:r>
              <a:rPr lang="ru-RU" sz="2500" u="sng" dirty="0">
                <a:solidFill>
                  <a:srgbClr val="235D91"/>
                </a:solidFill>
                <a:latin typeface="Century Gothic (Заголовки)"/>
              </a:rPr>
              <a:t>ИНДИКАТОРОВ РИСКА </a:t>
            </a:r>
            <a:r>
              <a:rPr lang="ru-RU" sz="2500" dirty="0">
                <a:solidFill>
                  <a:srgbClr val="235D91"/>
                </a:solidFill>
                <a:latin typeface="Century Gothic (Заголовки)"/>
              </a:rPr>
              <a:t>НАРУШЕНИЯ ОБЯЗАТЕЛЬНЫХ ТРЕБОВАНИЙ ПРИ ОСУЩЕСТВЛЕНИИ ФЕДЕРАЛЬНОГО ГОСУДАРСТВЕННОГО КОНТРОЛЯ (НАДЗОРА) В ОБЛАСТИ ЗАЩИТЫ ПРАВ </a:t>
            </a:r>
            <a:r>
              <a:rPr lang="ru-RU" sz="2500" dirty="0" smtClean="0">
                <a:solidFill>
                  <a:srgbClr val="235D91"/>
                </a:solidFill>
                <a:latin typeface="Century Gothic (Заголовки)"/>
              </a:rPr>
              <a:t>ПОТРЕБИТЕЛЕЙ </a:t>
            </a:r>
            <a:r>
              <a:rPr lang="ru-RU" sz="2500" b="1" dirty="0" smtClean="0">
                <a:solidFill>
                  <a:srgbClr val="235D91"/>
                </a:solidFill>
                <a:latin typeface="Century Gothic (Заголовки)"/>
              </a:rPr>
              <a:t>(</a:t>
            </a:r>
            <a:r>
              <a:rPr lang="ru-RU" sz="2500" b="1" dirty="0">
                <a:solidFill>
                  <a:srgbClr val="235D91"/>
                </a:solidFill>
                <a:latin typeface="Century Gothic (Заголовки)"/>
              </a:rPr>
              <a:t>ПРИКАЗ Роспотребнадзора от 14 сентября 2023 г. N </a:t>
            </a:r>
            <a:r>
              <a:rPr lang="ru-RU" sz="2500" b="1" dirty="0" smtClean="0">
                <a:solidFill>
                  <a:srgbClr val="235D91"/>
                </a:solidFill>
                <a:latin typeface="Century Gothic (Заголовки)"/>
              </a:rPr>
              <a:t>635)</a:t>
            </a:r>
            <a:endParaRPr lang="ru-RU" sz="2500" b="1" dirty="0">
              <a:solidFill>
                <a:srgbClr val="235D91"/>
              </a:solidFill>
              <a:latin typeface="Century Gothic (Заголовки)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9710" y="2108889"/>
            <a:ext cx="10515600" cy="4351338"/>
          </a:xfrm>
        </p:spPr>
        <p:txBody>
          <a:bodyPr/>
          <a:lstStyle/>
          <a:p>
            <a:endParaRPr lang="ru-RU" dirty="0" smtClean="0"/>
          </a:p>
          <a:p>
            <a:pPr marL="354013" indent="452438"/>
            <a:r>
              <a:rPr lang="ru-RU" sz="2500" dirty="0" smtClean="0">
                <a:solidFill>
                  <a:srgbClr val="235D91"/>
                </a:solidFill>
                <a:latin typeface="Century Gothic (Заголовки)"/>
              </a:rPr>
              <a:t>34 индикатора                      </a:t>
            </a:r>
          </a:p>
          <a:p>
            <a:pPr marL="354013" indent="452438"/>
            <a:endParaRPr lang="ru-RU" sz="2500" dirty="0" smtClean="0">
              <a:solidFill>
                <a:srgbClr val="235D91"/>
              </a:solidFill>
              <a:latin typeface="Century Gothic (Заголовки)"/>
            </a:endParaRPr>
          </a:p>
          <a:p>
            <a:pPr marL="354013" indent="452438"/>
            <a:r>
              <a:rPr lang="ru-RU" sz="2500" dirty="0" smtClean="0">
                <a:solidFill>
                  <a:srgbClr val="235D91"/>
                </a:solidFill>
                <a:latin typeface="Century Gothic (Заголовки)"/>
              </a:rPr>
              <a:t>Индикаторы связаны с обязательной маркировкой товаров с помощью системы «Честный знак»</a:t>
            </a:r>
          </a:p>
          <a:p>
            <a:pPr marL="354013" indent="452438"/>
            <a:endParaRPr lang="ru-RU" sz="2500" dirty="0" smtClean="0">
              <a:solidFill>
                <a:srgbClr val="235D91"/>
              </a:solidFill>
              <a:latin typeface="Century Gothic (Заголовки)"/>
            </a:endParaRPr>
          </a:p>
          <a:p>
            <a:pPr marL="354013" indent="452438"/>
            <a:r>
              <a:rPr lang="ru-RU" sz="2500" dirty="0" smtClean="0">
                <a:solidFill>
                  <a:srgbClr val="235D91"/>
                </a:solidFill>
                <a:latin typeface="Century Gothic (Заголовки)"/>
              </a:rPr>
              <a:t>В случае выявления индикаторов риска </a:t>
            </a:r>
            <a:r>
              <a:rPr lang="ru-RU" sz="2500" dirty="0" err="1" smtClean="0">
                <a:solidFill>
                  <a:srgbClr val="235D91"/>
                </a:solidFill>
                <a:latin typeface="Century Gothic (Заголовки)"/>
              </a:rPr>
              <a:t>Роспотребнадзор</a:t>
            </a:r>
            <a:r>
              <a:rPr lang="ru-RU" sz="2500" dirty="0" smtClean="0">
                <a:solidFill>
                  <a:srgbClr val="235D91"/>
                </a:solidFill>
                <a:latin typeface="Century Gothic (Заголовки)"/>
              </a:rPr>
              <a:t> может провести </a:t>
            </a:r>
            <a:r>
              <a:rPr lang="ru-RU" sz="2500" b="1" dirty="0" smtClean="0">
                <a:solidFill>
                  <a:srgbClr val="235D91"/>
                </a:solidFill>
                <a:latin typeface="Century Gothic (Заголовки)"/>
              </a:rPr>
              <a:t>внеплановые контрольно-надзорные мероприятия </a:t>
            </a:r>
            <a:r>
              <a:rPr lang="ru-RU" sz="2500" dirty="0" smtClean="0">
                <a:solidFill>
                  <a:srgbClr val="235D91"/>
                </a:solidFill>
                <a:latin typeface="Century Gothic (Заголовки)"/>
              </a:rPr>
              <a:t>по согласованию с органами прокуратуры.</a:t>
            </a:r>
            <a:endParaRPr lang="ru-RU" sz="2500" dirty="0">
              <a:solidFill>
                <a:srgbClr val="235D91"/>
              </a:solidFill>
              <a:latin typeface="Century Gothic (Заголовки)"/>
            </a:endParaRPr>
          </a:p>
        </p:txBody>
      </p:sp>
      <p:pic>
        <p:nvPicPr>
          <p:cNvPr id="1032" name="Picture 8" descr="https://proton.ms/media/uploads/2020/07/31/43_logoblock_pl_main_ve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6980" y="1845734"/>
            <a:ext cx="1028700" cy="1466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8110" y="5943620"/>
            <a:ext cx="570769" cy="653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577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026257" y="506027"/>
            <a:ext cx="10831445" cy="798989"/>
          </a:xfrm>
        </p:spPr>
        <p:txBody>
          <a:bodyPr>
            <a:noAutofit/>
          </a:bodyPr>
          <a:lstStyle/>
          <a:p>
            <a:pPr marL="354013" indent="98425"/>
            <a:r>
              <a:rPr lang="ru-RU" sz="2500" b="1" u="sng" dirty="0" smtClean="0">
                <a:solidFill>
                  <a:srgbClr val="235D91"/>
                </a:solidFill>
                <a:latin typeface="Century Gothic (Заголовки)"/>
              </a:rPr>
              <a:t>Этапы внедрения маркировки товаров в системе «Честный знак» в 2023 г.: </a:t>
            </a:r>
            <a:endParaRPr lang="ru-RU" sz="2500" b="1" u="sng" dirty="0">
              <a:solidFill>
                <a:srgbClr val="235D91"/>
              </a:solidFill>
              <a:latin typeface="Century Gothic (Заголовки)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0103" y="1465006"/>
            <a:ext cx="11031792" cy="4906584"/>
          </a:xfrm>
        </p:spPr>
        <p:txBody>
          <a:bodyPr>
            <a:normAutofit fontScale="47500" lnSpcReduction="20000"/>
          </a:bodyPr>
          <a:lstStyle/>
          <a:p>
            <a:pPr marL="354013" indent="98425"/>
            <a:r>
              <a:rPr lang="ru-RU" sz="3800" b="1" dirty="0">
                <a:solidFill>
                  <a:srgbClr val="235D91"/>
                </a:solidFill>
                <a:latin typeface="Century Gothic (Заголовки)"/>
              </a:rPr>
              <a:t>П</a:t>
            </a:r>
            <a:r>
              <a:rPr lang="ru-RU" sz="3800" b="1" dirty="0" smtClean="0">
                <a:solidFill>
                  <a:srgbClr val="235D91"/>
                </a:solidFill>
                <a:latin typeface="Century Gothic (Заголовки)"/>
              </a:rPr>
              <a:t>иво </a:t>
            </a:r>
            <a:r>
              <a:rPr lang="ru-RU" sz="3800" b="1" dirty="0">
                <a:solidFill>
                  <a:srgbClr val="235D91"/>
                </a:solidFill>
                <a:latin typeface="Century Gothic (Заголовки)"/>
              </a:rPr>
              <a:t>и </a:t>
            </a:r>
            <a:r>
              <a:rPr lang="ru-RU" sz="3800" b="1" dirty="0" smtClean="0">
                <a:solidFill>
                  <a:srgbClr val="235D91"/>
                </a:solidFill>
                <a:latin typeface="Century Gothic (Заголовки)"/>
              </a:rPr>
              <a:t>слабоалкогольные напитки:</a:t>
            </a:r>
          </a:p>
          <a:p>
            <a:pPr marL="354013" indent="98425"/>
            <a:endParaRPr lang="ru-RU" sz="3800" b="1" dirty="0" smtClean="0">
              <a:solidFill>
                <a:srgbClr val="235D91"/>
              </a:solidFill>
              <a:latin typeface="Century Gothic (Заголовки)"/>
            </a:endParaRPr>
          </a:p>
          <a:p>
            <a:pPr marL="354013" indent="98425"/>
            <a:r>
              <a:rPr lang="ru-RU" sz="3800" dirty="0">
                <a:solidFill>
                  <a:srgbClr val="235D91"/>
                </a:solidFill>
                <a:latin typeface="Century Gothic (Заголовки)"/>
              </a:rPr>
              <a:t>c 1 марта 2023 </a:t>
            </a:r>
            <a:r>
              <a:rPr lang="ru-RU" sz="3800" dirty="0" smtClean="0">
                <a:solidFill>
                  <a:srgbClr val="235D91"/>
                </a:solidFill>
                <a:latin typeface="Century Gothic (Заголовки)"/>
              </a:rPr>
              <a:t>года – обязательная регистрация в системе маркировки</a:t>
            </a:r>
          </a:p>
          <a:p>
            <a:pPr marL="354013" indent="98425"/>
            <a:r>
              <a:rPr lang="ru-RU" sz="3800" dirty="0">
                <a:solidFill>
                  <a:srgbClr val="235D91"/>
                </a:solidFill>
                <a:latin typeface="Century Gothic (Заголовки)"/>
              </a:rPr>
              <a:t>c 1 апреля 2023 </a:t>
            </a:r>
            <a:r>
              <a:rPr lang="ru-RU" sz="3800" dirty="0" smtClean="0">
                <a:solidFill>
                  <a:srgbClr val="235D91"/>
                </a:solidFill>
                <a:latin typeface="Century Gothic (Заголовки)"/>
              </a:rPr>
              <a:t>года –</a:t>
            </a:r>
            <a:r>
              <a:rPr lang="ru-RU" sz="3800" b="1" dirty="0" smtClean="0">
                <a:solidFill>
                  <a:srgbClr val="235D91"/>
                </a:solidFill>
                <a:latin typeface="Century Gothic (Заголовки)"/>
              </a:rPr>
              <a:t> </a:t>
            </a:r>
            <a:r>
              <a:rPr lang="ru-RU" sz="3800" dirty="0" smtClean="0">
                <a:solidFill>
                  <a:srgbClr val="235D91"/>
                </a:solidFill>
                <a:latin typeface="Century Gothic (Заголовки)"/>
              </a:rPr>
              <a:t>маркировка </a:t>
            </a:r>
            <a:r>
              <a:rPr lang="ru-RU" sz="3800" dirty="0">
                <a:solidFill>
                  <a:srgbClr val="235D91"/>
                </a:solidFill>
                <a:latin typeface="Century Gothic (Заголовки)"/>
              </a:rPr>
              <a:t>пива и слабоалкогольных напитков, упакованных в </a:t>
            </a:r>
            <a:r>
              <a:rPr lang="ru-RU" sz="3800" dirty="0" err="1" smtClean="0">
                <a:solidFill>
                  <a:srgbClr val="235D91"/>
                </a:solidFill>
                <a:latin typeface="Century Gothic (Заголовки)"/>
              </a:rPr>
              <a:t>кеги</a:t>
            </a:r>
            <a:endParaRPr lang="ru-RU" sz="3800" dirty="0" smtClean="0">
              <a:solidFill>
                <a:srgbClr val="235D91"/>
              </a:solidFill>
              <a:latin typeface="Century Gothic (Заголовки)"/>
            </a:endParaRPr>
          </a:p>
          <a:p>
            <a:pPr marL="354013" indent="98425"/>
            <a:r>
              <a:rPr lang="ru-RU" sz="3800" dirty="0" smtClean="0">
                <a:solidFill>
                  <a:srgbClr val="235D91"/>
                </a:solidFill>
                <a:latin typeface="Century Gothic (Заголовки)"/>
              </a:rPr>
              <a:t>С 1</a:t>
            </a:r>
            <a:r>
              <a:rPr lang="ru-RU" sz="3800" dirty="0">
                <a:solidFill>
                  <a:srgbClr val="235D91"/>
                </a:solidFill>
                <a:latin typeface="Century Gothic (Заголовки)"/>
              </a:rPr>
              <a:t> октября 2023 </a:t>
            </a:r>
            <a:r>
              <a:rPr lang="ru-RU" sz="3800" dirty="0" smtClean="0">
                <a:solidFill>
                  <a:srgbClr val="235D91"/>
                </a:solidFill>
                <a:latin typeface="Century Gothic (Заголовки)"/>
              </a:rPr>
              <a:t>года - маркировка </a:t>
            </a:r>
            <a:r>
              <a:rPr lang="ru-RU" sz="3800" dirty="0">
                <a:solidFill>
                  <a:srgbClr val="235D91"/>
                </a:solidFill>
                <a:latin typeface="Century Gothic (Заголовки)"/>
              </a:rPr>
              <a:t>пива и слабоалкогольных напитков, упакованных в стеклянную и полимерную </a:t>
            </a:r>
            <a:r>
              <a:rPr lang="ru-RU" sz="3800" dirty="0" smtClean="0">
                <a:solidFill>
                  <a:srgbClr val="235D91"/>
                </a:solidFill>
                <a:latin typeface="Century Gothic (Заголовки)"/>
              </a:rPr>
              <a:t>упаковку</a:t>
            </a:r>
          </a:p>
          <a:p>
            <a:pPr marL="354013" indent="98425"/>
            <a:endParaRPr lang="ru-RU" sz="3800" dirty="0" smtClean="0">
              <a:solidFill>
                <a:srgbClr val="235D91"/>
              </a:solidFill>
              <a:latin typeface="Century Gothic (Заголовки)"/>
            </a:endParaRPr>
          </a:p>
          <a:p>
            <a:pPr marL="354013" indent="98425"/>
            <a:r>
              <a:rPr lang="ru-RU" sz="3800" b="1" dirty="0" smtClean="0">
                <a:solidFill>
                  <a:srgbClr val="235D91"/>
                </a:solidFill>
                <a:latin typeface="Century Gothic (Заголовки)"/>
              </a:rPr>
              <a:t>Безалкогольные напитки и квас в стеклянной и полимерной потребительской упаковке:</a:t>
            </a:r>
          </a:p>
          <a:p>
            <a:pPr marL="354013" indent="98425"/>
            <a:endParaRPr lang="ru-RU" sz="3800" b="1" dirty="0" smtClean="0">
              <a:solidFill>
                <a:srgbClr val="235D91"/>
              </a:solidFill>
              <a:latin typeface="Century Gothic (Заголовки)"/>
            </a:endParaRPr>
          </a:p>
          <a:p>
            <a:pPr marL="354013" indent="98425"/>
            <a:r>
              <a:rPr lang="ru-RU" sz="3800" dirty="0" smtClean="0">
                <a:solidFill>
                  <a:srgbClr val="235D91"/>
                </a:solidFill>
                <a:latin typeface="Century Gothic (Заголовки)"/>
              </a:rPr>
              <a:t>С </a:t>
            </a:r>
            <a:r>
              <a:rPr lang="ru-RU" sz="3800" dirty="0">
                <a:solidFill>
                  <a:srgbClr val="235D91"/>
                </a:solidFill>
                <a:latin typeface="Century Gothic (Заголовки)"/>
              </a:rPr>
              <a:t>1 декабря 2023 </a:t>
            </a:r>
            <a:r>
              <a:rPr lang="ru-RU" sz="3800" dirty="0" smtClean="0">
                <a:solidFill>
                  <a:srgbClr val="235D91"/>
                </a:solidFill>
                <a:latin typeface="Century Gothic (Заголовки)"/>
              </a:rPr>
              <a:t>года -  старт маркировки</a:t>
            </a:r>
          </a:p>
          <a:p>
            <a:pPr marL="354013" indent="98425"/>
            <a:endParaRPr lang="ru-RU" sz="3800" dirty="0" smtClean="0">
              <a:solidFill>
                <a:srgbClr val="235D91"/>
              </a:solidFill>
              <a:latin typeface="Century Gothic (Заголовки)"/>
            </a:endParaRPr>
          </a:p>
          <a:p>
            <a:pPr marL="354013" indent="98425"/>
            <a:r>
              <a:rPr lang="ru-RU" sz="3800" b="1" dirty="0" smtClean="0">
                <a:solidFill>
                  <a:srgbClr val="235D91"/>
                </a:solidFill>
                <a:latin typeface="Century Gothic (Заголовки)"/>
              </a:rPr>
              <a:t>Упакованная вода</a:t>
            </a:r>
          </a:p>
          <a:p>
            <a:pPr marL="354013" indent="98425"/>
            <a:endParaRPr lang="ru-RU" sz="3800" b="1" dirty="0" smtClean="0">
              <a:solidFill>
                <a:srgbClr val="235D91"/>
              </a:solidFill>
              <a:latin typeface="Century Gothic (Заголовки)"/>
            </a:endParaRPr>
          </a:p>
          <a:p>
            <a:pPr marL="354013" indent="98425"/>
            <a:r>
              <a:rPr lang="ru-RU" sz="3800" dirty="0" smtClean="0">
                <a:solidFill>
                  <a:srgbClr val="235D91"/>
                </a:solidFill>
                <a:latin typeface="Century Gothic (Заголовки)"/>
              </a:rPr>
              <a:t>С 1 марта 2023 года передача </a:t>
            </a:r>
            <a:r>
              <a:rPr lang="ru-RU" sz="3800" dirty="0">
                <a:solidFill>
                  <a:srgbClr val="235D91"/>
                </a:solidFill>
                <a:latin typeface="Century Gothic (Заголовки)"/>
              </a:rPr>
              <a:t>сведений в систему маркировки о розничной реализации маркированной воды для всех участников </a:t>
            </a:r>
            <a:r>
              <a:rPr lang="ru-RU" sz="3800" dirty="0" smtClean="0">
                <a:solidFill>
                  <a:srgbClr val="235D91"/>
                </a:solidFill>
                <a:latin typeface="Century Gothic (Заголовки)"/>
              </a:rPr>
              <a:t>оборота</a:t>
            </a:r>
          </a:p>
          <a:p>
            <a:pPr marL="354013" indent="98425"/>
            <a:r>
              <a:rPr lang="ru-RU" sz="3800" dirty="0" smtClean="0">
                <a:solidFill>
                  <a:srgbClr val="235D91"/>
                </a:solidFill>
                <a:latin typeface="Century Gothic (Заголовки)"/>
              </a:rPr>
              <a:t>С 1 сентября 2023 года обязательная маркировка </a:t>
            </a:r>
            <a:r>
              <a:rPr lang="ru-RU" sz="3800" dirty="0">
                <a:solidFill>
                  <a:srgbClr val="235D91"/>
                </a:solidFill>
                <a:latin typeface="Century Gothic (Заголовки)"/>
              </a:rPr>
              <a:t>для категории «детская вода»</a:t>
            </a:r>
            <a:endParaRPr lang="ru-RU" sz="3800" dirty="0" smtClean="0">
              <a:solidFill>
                <a:srgbClr val="235D91"/>
              </a:solidFill>
              <a:latin typeface="Century Gothic (Заголовки)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8110" y="5943620"/>
            <a:ext cx="570769" cy="653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085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7756" y="560439"/>
            <a:ext cx="11021960" cy="5919019"/>
          </a:xfrm>
        </p:spPr>
        <p:txBody>
          <a:bodyPr>
            <a:normAutofit fontScale="92500" lnSpcReduction="10000"/>
          </a:bodyPr>
          <a:lstStyle/>
          <a:p>
            <a:pPr marL="354013" indent="98425"/>
            <a:r>
              <a:rPr lang="ru-RU" sz="1900" b="1" dirty="0">
                <a:solidFill>
                  <a:srgbClr val="235D91"/>
                </a:solidFill>
                <a:latin typeface="Century Gothic (Заголовки)"/>
              </a:rPr>
              <a:t>Медицинские изделия  </a:t>
            </a:r>
            <a:endParaRPr lang="ru-RU" sz="1900" b="1" dirty="0" smtClean="0">
              <a:solidFill>
                <a:srgbClr val="235D91"/>
              </a:solidFill>
              <a:latin typeface="Century Gothic (Заголовки)"/>
            </a:endParaRPr>
          </a:p>
          <a:p>
            <a:pPr marL="354013" indent="0">
              <a:buNone/>
            </a:pPr>
            <a:endParaRPr lang="ru-RU" sz="1900" b="1" dirty="0">
              <a:solidFill>
                <a:srgbClr val="235D91"/>
              </a:solidFill>
              <a:latin typeface="Century Gothic (Заголовки)"/>
            </a:endParaRPr>
          </a:p>
          <a:p>
            <a:pPr marL="354013" indent="98425"/>
            <a:r>
              <a:rPr lang="ru-RU" sz="1900" dirty="0">
                <a:solidFill>
                  <a:srgbClr val="235D91"/>
                </a:solidFill>
                <a:latin typeface="Century Gothic (Заголовки)"/>
              </a:rPr>
              <a:t>С 1 сентября 2023 </a:t>
            </a:r>
            <a:r>
              <a:rPr lang="ru-RU" sz="1900" dirty="0" smtClean="0">
                <a:solidFill>
                  <a:srgbClr val="235D91"/>
                </a:solidFill>
                <a:latin typeface="Century Gothic (Заголовки)"/>
              </a:rPr>
              <a:t>года старт </a:t>
            </a:r>
            <a:r>
              <a:rPr lang="ru-RU" sz="1900" dirty="0">
                <a:solidFill>
                  <a:srgbClr val="235D91"/>
                </a:solidFill>
                <a:latin typeface="Century Gothic (Заголовки)"/>
              </a:rPr>
              <a:t>обязательной регистрации </a:t>
            </a:r>
            <a:r>
              <a:rPr lang="ru-RU" sz="1900" dirty="0" smtClean="0">
                <a:solidFill>
                  <a:srgbClr val="235D91"/>
                </a:solidFill>
                <a:latin typeface="Century Gothic (Заголовки)"/>
              </a:rPr>
              <a:t>отдельных </a:t>
            </a:r>
            <a:r>
              <a:rPr lang="ru-RU" sz="1900" dirty="0">
                <a:solidFill>
                  <a:srgbClr val="235D91"/>
                </a:solidFill>
                <a:latin typeface="Century Gothic (Заголовки)"/>
              </a:rPr>
              <a:t>видов медицинских </a:t>
            </a:r>
            <a:r>
              <a:rPr lang="ru-RU" sz="1900" dirty="0" smtClean="0">
                <a:solidFill>
                  <a:srgbClr val="235D91"/>
                </a:solidFill>
                <a:latin typeface="Century Gothic (Заголовки)"/>
              </a:rPr>
              <a:t>изделий.</a:t>
            </a:r>
            <a:endParaRPr lang="ru-RU" sz="1900" dirty="0">
              <a:solidFill>
                <a:srgbClr val="235D91"/>
              </a:solidFill>
              <a:latin typeface="Century Gothic (Заголовки)"/>
            </a:endParaRPr>
          </a:p>
          <a:p>
            <a:pPr marL="354013" indent="98425"/>
            <a:r>
              <a:rPr lang="ru-RU" sz="1900" dirty="0">
                <a:solidFill>
                  <a:srgbClr val="235D91"/>
                </a:solidFill>
                <a:latin typeface="Century Gothic (Заголовки)"/>
              </a:rPr>
              <a:t>С 1 октября 2023 </a:t>
            </a:r>
            <a:r>
              <a:rPr lang="ru-RU" sz="1900" dirty="0" smtClean="0">
                <a:solidFill>
                  <a:srgbClr val="235D91"/>
                </a:solidFill>
                <a:latin typeface="Century Gothic (Заголовки)"/>
              </a:rPr>
              <a:t>года маркировка </a:t>
            </a:r>
            <a:r>
              <a:rPr lang="ru-RU" sz="1900" dirty="0">
                <a:solidFill>
                  <a:srgbClr val="235D91"/>
                </a:solidFill>
                <a:latin typeface="Century Gothic (Заголовки)"/>
              </a:rPr>
              <a:t>обязательна для категории </a:t>
            </a:r>
            <a:r>
              <a:rPr lang="ru-RU" sz="1900" dirty="0" err="1">
                <a:solidFill>
                  <a:srgbClr val="235D91"/>
                </a:solidFill>
                <a:latin typeface="Century Gothic (Заголовки)"/>
              </a:rPr>
              <a:t>обеззараживателей</a:t>
            </a:r>
            <a:r>
              <a:rPr lang="ru-RU" sz="1900" dirty="0">
                <a:solidFill>
                  <a:srgbClr val="235D91"/>
                </a:solidFill>
                <a:latin typeface="Century Gothic (Заголовки)"/>
              </a:rPr>
              <a:t> — очистителей воздуха, обуви ортопедической и вкладных корригирующих элементов для обуви </a:t>
            </a:r>
            <a:r>
              <a:rPr lang="ru-RU" sz="1900" dirty="0" smtClean="0">
                <a:solidFill>
                  <a:srgbClr val="235D91"/>
                </a:solidFill>
                <a:latin typeface="Century Gothic (Заголовки)"/>
              </a:rPr>
              <a:t>ортопедической.</a:t>
            </a:r>
          </a:p>
          <a:p>
            <a:pPr marL="354013" indent="98425"/>
            <a:endParaRPr lang="ru-RU" sz="1900" dirty="0">
              <a:solidFill>
                <a:srgbClr val="235D91"/>
              </a:solidFill>
              <a:latin typeface="Century Gothic (Заголовки)"/>
            </a:endParaRPr>
          </a:p>
          <a:p>
            <a:pPr marL="354013" indent="98425"/>
            <a:r>
              <a:rPr lang="ru-RU" sz="1900" b="1" dirty="0" smtClean="0">
                <a:solidFill>
                  <a:srgbClr val="235D91"/>
                </a:solidFill>
                <a:latin typeface="Century Gothic (Заголовки)"/>
              </a:rPr>
              <a:t>Жидкости </a:t>
            </a:r>
            <a:r>
              <a:rPr lang="ru-RU" sz="1900" b="1" dirty="0">
                <a:solidFill>
                  <a:srgbClr val="235D91"/>
                </a:solidFill>
                <a:latin typeface="Century Gothic (Заголовки)"/>
              </a:rPr>
              <a:t>для электронных </a:t>
            </a:r>
            <a:r>
              <a:rPr lang="ru-RU" sz="1900" b="1" dirty="0" smtClean="0">
                <a:solidFill>
                  <a:srgbClr val="235D91"/>
                </a:solidFill>
                <a:latin typeface="Century Gothic (Заголовки)"/>
              </a:rPr>
              <a:t>сигарет</a:t>
            </a:r>
          </a:p>
          <a:p>
            <a:pPr marL="354013" indent="98425"/>
            <a:endParaRPr lang="ru-RU" sz="1900" b="1" dirty="0">
              <a:solidFill>
                <a:srgbClr val="235D91"/>
              </a:solidFill>
              <a:latin typeface="Century Gothic (Заголовки)"/>
            </a:endParaRPr>
          </a:p>
          <a:p>
            <a:pPr marL="354013" indent="98425"/>
            <a:r>
              <a:rPr lang="ru-RU" sz="1900" dirty="0">
                <a:solidFill>
                  <a:srgbClr val="235D91"/>
                </a:solidFill>
                <a:latin typeface="Century Gothic (Заголовки)"/>
              </a:rPr>
              <a:t>С 1 марта 2023 года обязательная регистрация продавцов в системе </a:t>
            </a:r>
            <a:r>
              <a:rPr lang="ru-RU" sz="1900" dirty="0" smtClean="0">
                <a:solidFill>
                  <a:srgbClr val="235D91"/>
                </a:solidFill>
                <a:latin typeface="Century Gothic (Заголовки)"/>
              </a:rPr>
              <a:t>ЧЗ.</a:t>
            </a:r>
            <a:endParaRPr lang="ru-RU" sz="1900" dirty="0">
              <a:solidFill>
                <a:srgbClr val="235D91"/>
              </a:solidFill>
              <a:latin typeface="Century Gothic (Заголовки)"/>
            </a:endParaRPr>
          </a:p>
          <a:p>
            <a:pPr marL="354013" indent="98425"/>
            <a:r>
              <a:rPr lang="ru-RU" sz="1900" dirty="0">
                <a:solidFill>
                  <a:srgbClr val="235D91"/>
                </a:solidFill>
                <a:latin typeface="Century Gothic (Заголовки)"/>
              </a:rPr>
              <a:t>С 1 апреля 2023 года предоставление информацию в </a:t>
            </a:r>
            <a:r>
              <a:rPr lang="ru-RU" sz="1900" dirty="0" smtClean="0">
                <a:solidFill>
                  <a:srgbClr val="235D91"/>
                </a:solidFill>
                <a:latin typeface="Century Gothic (Заголовки)"/>
              </a:rPr>
              <a:t>ЧЗ о</a:t>
            </a:r>
            <a:r>
              <a:rPr lang="ru-RU" sz="1900" dirty="0">
                <a:solidFill>
                  <a:srgbClr val="235D91"/>
                </a:solidFill>
                <a:latin typeface="Century Gothic (Заголовки)"/>
              </a:rPr>
              <a:t> движении продукции </a:t>
            </a:r>
            <a:r>
              <a:rPr lang="ru-RU" sz="1900" dirty="0" smtClean="0">
                <a:solidFill>
                  <a:srgbClr val="235D91"/>
                </a:solidFill>
                <a:latin typeface="Century Gothic (Заголовки)"/>
              </a:rPr>
              <a:t>и ее </a:t>
            </a:r>
            <a:r>
              <a:rPr lang="ru-RU" sz="1900" dirty="0">
                <a:solidFill>
                  <a:srgbClr val="235D91"/>
                </a:solidFill>
                <a:latin typeface="Century Gothic (Заголовки)"/>
              </a:rPr>
              <a:t>выводе из оборота.</a:t>
            </a:r>
          </a:p>
          <a:p>
            <a:pPr marL="354013" indent="98425"/>
            <a:r>
              <a:rPr lang="ru-RU" sz="1900" dirty="0">
                <a:solidFill>
                  <a:srgbClr val="235D91"/>
                </a:solidFill>
                <a:latin typeface="Century Gothic (Заголовки)"/>
              </a:rPr>
              <a:t>С 1 декабря 2023 года - запрет на продажу немаркированных товаров</a:t>
            </a:r>
            <a:r>
              <a:rPr lang="ru-RU" sz="1900" dirty="0" smtClean="0">
                <a:solidFill>
                  <a:srgbClr val="235D91"/>
                </a:solidFill>
                <a:latin typeface="Century Gothic (Заголовки)"/>
              </a:rPr>
              <a:t>.</a:t>
            </a:r>
          </a:p>
          <a:p>
            <a:pPr marL="354013" indent="98425"/>
            <a:endParaRPr lang="ru-RU" sz="1900" dirty="0">
              <a:solidFill>
                <a:srgbClr val="235D91"/>
              </a:solidFill>
              <a:latin typeface="Century Gothic (Заголовки)"/>
            </a:endParaRPr>
          </a:p>
          <a:p>
            <a:pPr marL="354013" indent="98425"/>
            <a:r>
              <a:rPr lang="ru-RU" sz="1900" b="1" dirty="0" err="1">
                <a:solidFill>
                  <a:srgbClr val="235D91"/>
                </a:solidFill>
                <a:latin typeface="Century Gothic (Заголовки)"/>
              </a:rPr>
              <a:t>Никотинсодержащая</a:t>
            </a:r>
            <a:r>
              <a:rPr lang="ru-RU" sz="1900" b="1" dirty="0">
                <a:solidFill>
                  <a:srgbClr val="235D91"/>
                </a:solidFill>
                <a:latin typeface="Century Gothic (Заголовки)"/>
              </a:rPr>
              <a:t> </a:t>
            </a:r>
            <a:r>
              <a:rPr lang="ru-RU" sz="1900" b="1" dirty="0" smtClean="0">
                <a:solidFill>
                  <a:srgbClr val="235D91"/>
                </a:solidFill>
                <a:latin typeface="Century Gothic (Заголовки)"/>
              </a:rPr>
              <a:t>продукция</a:t>
            </a:r>
          </a:p>
          <a:p>
            <a:pPr marL="354013" indent="0">
              <a:buNone/>
            </a:pPr>
            <a:endParaRPr lang="ru-RU" sz="1900" b="1" dirty="0">
              <a:solidFill>
                <a:srgbClr val="235D91"/>
              </a:solidFill>
              <a:latin typeface="Century Gothic (Заголовки)"/>
            </a:endParaRPr>
          </a:p>
          <a:p>
            <a:pPr marL="354013" indent="98425"/>
            <a:r>
              <a:rPr lang="ru-RU" sz="1900" dirty="0">
                <a:solidFill>
                  <a:srgbClr val="235D91"/>
                </a:solidFill>
                <a:latin typeface="Century Gothic (Заголовки)"/>
              </a:rPr>
              <a:t>С 1 октября 2023 года запрещен оборот немаркированной </a:t>
            </a:r>
            <a:r>
              <a:rPr lang="ru-RU" sz="1900" dirty="0" smtClean="0">
                <a:solidFill>
                  <a:srgbClr val="235D91"/>
                </a:solidFill>
                <a:latin typeface="Century Gothic (Заголовки)"/>
              </a:rPr>
              <a:t>продукции. </a:t>
            </a:r>
            <a:endParaRPr lang="ru-RU" sz="1900" dirty="0">
              <a:solidFill>
                <a:srgbClr val="235D91"/>
              </a:solidFill>
              <a:latin typeface="Century Gothic (Заголовки)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8110" y="5943620"/>
            <a:ext cx="570769" cy="653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115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8171" y="845574"/>
            <a:ext cx="10058400" cy="1101041"/>
          </a:xfrm>
        </p:spPr>
        <p:txBody>
          <a:bodyPr>
            <a:noAutofit/>
          </a:bodyPr>
          <a:lstStyle/>
          <a:p>
            <a:r>
              <a:rPr lang="ru-RU" sz="3800" dirty="0">
                <a:solidFill>
                  <a:srgbClr val="235D91"/>
                </a:solidFill>
                <a:latin typeface="Century Gothic (Заголовки)"/>
              </a:rPr>
              <a:t>В КоАП РФ добавили меры административной ответственности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1537" y="2297350"/>
            <a:ext cx="10058400" cy="4023360"/>
          </a:xfrm>
        </p:spPr>
        <p:txBody>
          <a:bodyPr>
            <a:normAutofit fontScale="92500" lnSpcReduction="10000"/>
          </a:bodyPr>
          <a:lstStyle/>
          <a:p>
            <a:pPr marL="361950" indent="80963">
              <a:buNone/>
            </a:pPr>
            <a:r>
              <a:rPr lang="ru-RU" sz="2300" dirty="0" smtClean="0">
                <a:solidFill>
                  <a:srgbClr val="235D91"/>
                </a:solidFill>
                <a:latin typeface="Century Gothic (Заголовки)"/>
              </a:rPr>
              <a:t>- за </a:t>
            </a:r>
            <a:r>
              <a:rPr lang="ru-RU" sz="2300" dirty="0">
                <a:solidFill>
                  <a:srgbClr val="235D91"/>
                </a:solidFill>
                <a:latin typeface="Century Gothic (Заголовки)"/>
              </a:rPr>
              <a:t>недобросовестный отказ в рассмотрении требований потребителя, связанных с нарушением его прав, либо уклонение от рассмотрения в установленном законом порядке от таких требований (п. 4.1 ст. 14.8</a:t>
            </a:r>
            <a:r>
              <a:rPr lang="ru-RU" sz="2300" dirty="0" smtClean="0">
                <a:solidFill>
                  <a:srgbClr val="235D91"/>
                </a:solidFill>
                <a:latin typeface="Century Gothic (Заголовки)"/>
              </a:rPr>
              <a:t>) предусмотрены штрафные санкции:</a:t>
            </a:r>
          </a:p>
          <a:p>
            <a:pPr marL="361950" lvl="0" indent="80963">
              <a:buFont typeface="Wingdings" panose="05000000000000000000" pitchFamily="2" charset="2"/>
              <a:buChar char="§"/>
            </a:pPr>
            <a:r>
              <a:rPr lang="ru-RU" sz="2300" dirty="0">
                <a:solidFill>
                  <a:srgbClr val="235D91"/>
                </a:solidFill>
                <a:latin typeface="Century Gothic (Заголовки)"/>
              </a:rPr>
              <a:t>для должностных лиц — от 15 000 до 30 000 рублей;</a:t>
            </a:r>
          </a:p>
          <a:p>
            <a:pPr marL="361950" lvl="0" indent="80963">
              <a:buFont typeface="Wingdings" panose="05000000000000000000" pitchFamily="2" charset="2"/>
              <a:buChar char="§"/>
            </a:pPr>
            <a:r>
              <a:rPr lang="ru-RU" sz="2300" dirty="0">
                <a:solidFill>
                  <a:srgbClr val="235D91"/>
                </a:solidFill>
                <a:latin typeface="Century Gothic (Заголовки)"/>
              </a:rPr>
              <a:t>для юридических лиц — от 100 000 до 300 000 рублей.</a:t>
            </a:r>
          </a:p>
          <a:p>
            <a:pPr marL="361950" indent="80963">
              <a:buNone/>
            </a:pPr>
            <a:r>
              <a:rPr lang="ru-RU" sz="2300" dirty="0" smtClean="0">
                <a:solidFill>
                  <a:srgbClr val="235D91"/>
                </a:solidFill>
                <a:latin typeface="Century Gothic (Заголовки)"/>
              </a:rPr>
              <a:t>- за </a:t>
            </a:r>
            <a:r>
              <a:rPr lang="ru-RU" sz="2300" dirty="0">
                <a:solidFill>
                  <a:srgbClr val="235D91"/>
                </a:solidFill>
                <a:latin typeface="Century Gothic (Заголовки)"/>
              </a:rPr>
              <a:t>навязывание потребителю дополнительных товаров (работ, услуг) за отдельную плату путём предложения потребителю до заключения договора о приобретении основных товаров приобрести дополнительные товары или заключить иные договоры (п. 2.1 ст. 14.8</a:t>
            </a:r>
            <a:r>
              <a:rPr lang="ru-RU" sz="2300" dirty="0" smtClean="0">
                <a:solidFill>
                  <a:srgbClr val="235D91"/>
                </a:solidFill>
                <a:latin typeface="Century Gothic (Заголовки)"/>
              </a:rPr>
              <a:t>):</a:t>
            </a:r>
            <a:endParaRPr lang="ru-RU" sz="2300" dirty="0">
              <a:solidFill>
                <a:srgbClr val="235D91"/>
              </a:solidFill>
              <a:latin typeface="Century Gothic (Заголовки)"/>
            </a:endParaRPr>
          </a:p>
          <a:p>
            <a:pPr marL="361950" indent="80963">
              <a:buFont typeface="Wingdings" panose="05000000000000000000" pitchFamily="2" charset="2"/>
              <a:buChar char="§"/>
            </a:pPr>
            <a:r>
              <a:rPr lang="ru-RU" sz="2300" dirty="0">
                <a:solidFill>
                  <a:srgbClr val="235D91"/>
                </a:solidFill>
                <a:latin typeface="Century Gothic (Заголовки)"/>
              </a:rPr>
              <a:t>для должностных лиц — от 2 000 до 4 000 рублей;</a:t>
            </a:r>
          </a:p>
          <a:p>
            <a:pPr marL="361950" indent="80963">
              <a:buFont typeface="Wingdings" panose="05000000000000000000" pitchFamily="2" charset="2"/>
              <a:buChar char="§"/>
            </a:pPr>
            <a:r>
              <a:rPr lang="ru-RU" sz="2300" dirty="0">
                <a:solidFill>
                  <a:srgbClr val="235D91"/>
                </a:solidFill>
                <a:latin typeface="Century Gothic (Заголовки)"/>
              </a:rPr>
              <a:t>для юридических лиц — от 20 000 до 40 000 рублей. </a:t>
            </a:r>
          </a:p>
          <a:p>
            <a:pPr>
              <a:buFont typeface="Wingdings" panose="05000000000000000000" pitchFamily="2" charset="2"/>
              <a:buChar char="§"/>
            </a:pPr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8110" y="5943620"/>
            <a:ext cx="570769" cy="653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8247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437</TotalTime>
  <Words>183</Words>
  <Application>Microsoft Office PowerPoint</Application>
  <PresentationFormat>Широкоэкранный</PresentationFormat>
  <Paragraphs>49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Century Gothic (Заголовки)</vt:lpstr>
      <vt:lpstr>Georgia</vt:lpstr>
      <vt:lpstr>Times New Roman</vt:lpstr>
      <vt:lpstr>Wingdings</vt:lpstr>
      <vt:lpstr>Тема Office</vt:lpstr>
      <vt:lpstr>ФЕДЕРАЛЬНОЕ БЮДЖЕТНОЕ УЧРЕЖДЕНИЕ ЗДРАВООХРАНЕНИЯ «ЦЕНТР ГИГИЕНЫ И ЭПИДЕМИОЛОГИИ В ТЮМЕНСКОЙ ОБЛАСТИ»</vt:lpstr>
      <vt:lpstr>УТВЕРЖДЕН ПЕРЕЧЕНЬ ИНДИКАТОРОВ РИСКА НАРУШЕНИЯ ОБЯЗАТЕЛЬНЫХ ТРЕБОВАНИЙ ПРИ ОСУЩЕСТВЛЕНИИ ФЕДЕРАЛЬНОГО ГОСУДАРСТВЕННОГО КОНТРОЛЯ (НАДЗОРА) В ОБЛАСТИ ЗАЩИТЫ ПРАВ ПОТРЕБИТЕЛЕЙ (ПРИКАЗ Роспотребнадзора от 14 сентября 2023 г. N 635)</vt:lpstr>
      <vt:lpstr>Этапы внедрения маркировки товаров в системе «Честный знак» в 2023 г.: </vt:lpstr>
      <vt:lpstr>Презентация PowerPoint</vt:lpstr>
      <vt:lpstr>В КоАП РФ добавили меры административной ответственности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Обзор внесенных изменений в сфере защиты прав потребителей за 2023 год</dc:title>
  <dc:creator>Лошкарев Николай Владимирович</dc:creator>
  <cp:lastModifiedBy>Веретина Инна Валерьевна</cp:lastModifiedBy>
  <cp:revision>23</cp:revision>
  <dcterms:created xsi:type="dcterms:W3CDTF">2024-01-29T05:58:06Z</dcterms:created>
  <dcterms:modified xsi:type="dcterms:W3CDTF">2024-04-10T11:55:55Z</dcterms:modified>
</cp:coreProperties>
</file>